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55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0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46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72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3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15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14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6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36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56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1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B3848-FB29-4F57-AA49-7ADBF318A6E4}" type="datetimeFigureOut">
              <a:rPr lang="pt-BR" smtClean="0"/>
              <a:t>20/08/2024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60162-50F4-41F1-815D-9AB3930668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21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9B736FD-16BE-4ABF-8CE8-4EE66C6A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2907D6-73B3-41A2-AA13-BF5257A40399}"/>
              </a:ext>
            </a:extLst>
          </p:cNvPr>
          <p:cNvSpPr/>
          <p:nvPr/>
        </p:nvSpPr>
        <p:spPr>
          <a:xfrm>
            <a:off x="609600" y="2517913"/>
            <a:ext cx="7951304" cy="157700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>
                <a:latin typeface="Segoe Print" panose="02000600000000000000" pitchFamily="2" charset="0"/>
              </a:rPr>
              <a:t>Microbiologia</a:t>
            </a:r>
            <a:endParaRPr lang="pt-BR" sz="6000" b="1" dirty="0">
              <a:latin typeface="Segoe Print" panose="020006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8BF57F-D639-40D3-A4A3-016E6536F576}"/>
              </a:ext>
            </a:extLst>
          </p:cNvPr>
          <p:cNvSpPr txBox="1"/>
          <p:nvPr/>
        </p:nvSpPr>
        <p:spPr>
          <a:xfrm>
            <a:off x="4704521" y="4094922"/>
            <a:ext cx="38696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Print" panose="02000600000000000000" pitchFamily="2" charset="0"/>
              </a:rPr>
              <a:t>Prof. </a:t>
            </a:r>
            <a:r>
              <a:rPr lang="pt-BR" b="1" dirty="0" err="1">
                <a:solidFill>
                  <a:schemeClr val="bg1"/>
                </a:solidFill>
                <a:latin typeface="Segoe Print" panose="02000600000000000000" pitchFamily="2" charset="0"/>
              </a:rPr>
              <a:t>Msc</a:t>
            </a:r>
            <a:r>
              <a:rPr lang="pt-BR" b="1" dirty="0">
                <a:solidFill>
                  <a:schemeClr val="bg1"/>
                </a:solidFill>
                <a:latin typeface="Segoe Print" panose="02000600000000000000" pitchFamily="2" charset="0"/>
              </a:rPr>
              <a:t>. Pedro Fontenelle</a:t>
            </a:r>
          </a:p>
        </p:txBody>
      </p:sp>
    </p:spTree>
    <p:extLst>
      <p:ext uri="{BB962C8B-B14F-4D97-AF65-F5344CB8AC3E}">
        <p14:creationId xmlns:p14="http://schemas.microsoft.com/office/powerpoint/2010/main" val="317599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CB55963-08C5-4731-AFC2-DBF63BBA9137}"/>
              </a:ext>
            </a:extLst>
          </p:cNvPr>
          <p:cNvSpPr txBox="1"/>
          <p:nvPr/>
        </p:nvSpPr>
        <p:spPr>
          <a:xfrm>
            <a:off x="233951" y="1288054"/>
            <a:ext cx="443947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/>
              <a:t>Crescimento microbiano – refere-se ao aumento do número e não do tamanho das células.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/>
              <a:t>Os microrganismos em crescimento estão, na verdade, aumentando o seu número e se acumulando em colônias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/>
          </a:p>
          <a:p>
            <a:pPr algn="just"/>
            <a:endParaRPr lang="pt-BR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/>
              <a:t>COLÔNIAS - grupos de células (visualização sem utilização de microscópio).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697C92-672D-4C05-929B-7E1288306EA5}"/>
              </a:ext>
            </a:extLst>
          </p:cNvPr>
          <p:cNvSpPr txBox="1"/>
          <p:nvPr/>
        </p:nvSpPr>
        <p:spPr>
          <a:xfrm>
            <a:off x="426108" y="82638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0070C0"/>
                </a:solidFill>
              </a:rPr>
              <a:t>CRESCIMENTO MICROBIANO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CEC774-1F48-42F3-9E00-CC6B22E6C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0"/>
          <a:stretch/>
        </p:blipFill>
        <p:spPr>
          <a:xfrm>
            <a:off x="4945611" y="3429000"/>
            <a:ext cx="4198389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76914F-3F72-4C72-A130-BF09B28D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57" y="401455"/>
            <a:ext cx="4273826" cy="302754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300AF2C-9F6D-42E8-8AA5-F2EA97639C69}"/>
              </a:ext>
            </a:extLst>
          </p:cNvPr>
          <p:cNvSpPr/>
          <p:nvPr/>
        </p:nvSpPr>
        <p:spPr>
          <a:xfrm>
            <a:off x="426108" y="293271"/>
            <a:ext cx="3953736" cy="3206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Resumindo</a:t>
            </a:r>
          </a:p>
        </p:txBody>
      </p:sp>
    </p:spTree>
    <p:extLst>
      <p:ext uri="{BB962C8B-B14F-4D97-AF65-F5344CB8AC3E}">
        <p14:creationId xmlns:p14="http://schemas.microsoft.com/office/powerpoint/2010/main" val="387796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0AE08DD-96AF-4273-A3CB-F31DFA5F9F15}"/>
              </a:ext>
            </a:extLst>
          </p:cNvPr>
          <p:cNvSpPr txBox="1"/>
          <p:nvPr/>
        </p:nvSpPr>
        <p:spPr>
          <a:xfrm>
            <a:off x="344727" y="1299365"/>
            <a:ext cx="4572000" cy="46782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FONTES NUTRICIONAIS </a:t>
            </a:r>
          </a:p>
          <a:p>
            <a:endParaRPr lang="pt-BR" dirty="0"/>
          </a:p>
          <a:p>
            <a:r>
              <a:rPr lang="pt-BR" b="1" dirty="0"/>
              <a:t>Macronutrientes</a:t>
            </a:r>
            <a:r>
              <a:rPr lang="pt-BR" dirty="0"/>
              <a:t>: 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Necessários em grande quantidade;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Tem papel importante na estrutura e metabolismo.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Micronutrientes</a:t>
            </a:r>
            <a:r>
              <a:rPr lang="pt-BR" dirty="0"/>
              <a:t>: 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Necessários em quantidades mínimas;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Funções enzimáticas e estruturais das biomoléculas.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1EFA43-777F-404D-98CE-18E2B024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5" y="633521"/>
            <a:ext cx="3962743" cy="4938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4E9F4F7-D927-4ED7-A8CD-AF88B4D5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05" y="1301984"/>
            <a:ext cx="3981774" cy="45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C403B3-A496-44F5-AE09-BF1EC252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28" y="1508262"/>
            <a:ext cx="9099072" cy="49057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9DBF749-CB13-47AD-997C-60355AD6AB4E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015C33-E715-45DA-A3DC-65DB1BF5EFDB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Químicos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46041-AD60-4863-8F0C-6AC84322592D}"/>
              </a:ext>
            </a:extLst>
          </p:cNvPr>
          <p:cNvSpPr txBox="1"/>
          <p:nvPr/>
        </p:nvSpPr>
        <p:spPr>
          <a:xfrm>
            <a:off x="0" y="1177824"/>
            <a:ext cx="388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b="1" i="1" dirty="0">
                <a:solidFill>
                  <a:schemeClr val="accent6">
                    <a:lumMod val="75000"/>
                  </a:schemeClr>
                </a:solidFill>
              </a:rPr>
              <a:t>Oxigênio</a:t>
            </a:r>
          </a:p>
        </p:txBody>
      </p:sp>
    </p:spTree>
    <p:extLst>
      <p:ext uri="{BB962C8B-B14F-4D97-AF65-F5344CB8AC3E}">
        <p14:creationId xmlns:p14="http://schemas.microsoft.com/office/powerpoint/2010/main" val="305778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FA9BB7D-2B11-4DDD-B65C-9F46B831EE16}"/>
              </a:ext>
            </a:extLst>
          </p:cNvPr>
          <p:cNvSpPr txBox="1"/>
          <p:nvPr/>
        </p:nvSpPr>
        <p:spPr>
          <a:xfrm>
            <a:off x="1749287" y="416648"/>
            <a:ext cx="36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0070C0"/>
                </a:solidFill>
              </a:rPr>
              <a:t>BIOFILME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2D9DFD-802A-4079-9508-9A8F36052CC6}"/>
              </a:ext>
            </a:extLst>
          </p:cNvPr>
          <p:cNvSpPr txBox="1"/>
          <p:nvPr/>
        </p:nvSpPr>
        <p:spPr>
          <a:xfrm>
            <a:off x="212035" y="948690"/>
            <a:ext cx="46647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Na natureza os microrganismos não vivem isoladamente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Na sua maioria vivem em comunidades chamadas de Biofilme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O Biofilme reside em uma matriz de polissacarídeos que contem DNA e outras proteínas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i="1" dirty="0" err="1"/>
              <a:t>Quorum</a:t>
            </a:r>
            <a:r>
              <a:rPr lang="pt-BR" i="1" dirty="0"/>
              <a:t> </a:t>
            </a:r>
            <a:r>
              <a:rPr lang="pt-BR" i="1" dirty="0" err="1"/>
              <a:t>sensing</a:t>
            </a:r>
            <a:endParaRPr lang="pt-BR" i="1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i="1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Superfícies bióticas e abióticas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As comunidades de Biofilme podem ser de apenas um microrganismo ou de espécies diferentes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Estar em um biofilme confere as bactérias uma espécie de resistência a antibióticos, condições climáticas, dissecação, etc.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BE88E9-7509-40C6-BDDC-18AF3B72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92" y="753213"/>
            <a:ext cx="3701773" cy="27763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117410-9301-46B9-85F9-DA9661C8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84" y="4061585"/>
            <a:ext cx="3915581" cy="23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7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2AB7681-7FA9-4C29-9576-051E776057D1}"/>
              </a:ext>
            </a:extLst>
          </p:cNvPr>
          <p:cNvSpPr txBox="1"/>
          <p:nvPr/>
        </p:nvSpPr>
        <p:spPr>
          <a:xfrm>
            <a:off x="1722782" y="272044"/>
            <a:ext cx="36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0070C0"/>
                </a:solidFill>
              </a:rPr>
              <a:t>BIOFILME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096B75-52FD-412A-BB85-C7F0E380105F}"/>
              </a:ext>
            </a:extLst>
          </p:cNvPr>
          <p:cNvSpPr txBox="1"/>
          <p:nvPr/>
        </p:nvSpPr>
        <p:spPr>
          <a:xfrm>
            <a:off x="5075583" y="185530"/>
            <a:ext cx="4041947" cy="36933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proximidade estreita de microrganismos no biofilme confere a possibilidade de facilitar uma transmissão de informação genética;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origem do biofilme ocorre quando uma bactéria se fixa em uma superfície;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Para evitar de alguns microrganismos se prejudicarem no biofilme por falta de nutrientes e espaço a estrutura conta com pilares de sustentação;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A4DCCB-8FE1-4AFF-8B1F-561993AB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" y="936866"/>
            <a:ext cx="5049114" cy="31905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5A8F415-B5F9-48B7-8C30-941D22494607}"/>
              </a:ext>
            </a:extLst>
          </p:cNvPr>
          <p:cNvSpPr txBox="1"/>
          <p:nvPr/>
        </p:nvSpPr>
        <p:spPr>
          <a:xfrm>
            <a:off x="26469" y="4293704"/>
            <a:ext cx="29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i="1" dirty="0">
                <a:solidFill>
                  <a:srgbClr val="FF0000"/>
                </a:solidFill>
              </a:rPr>
              <a:t>Benefícios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49FBD7-982C-408B-A0AA-FC57C382C33D}"/>
              </a:ext>
            </a:extLst>
          </p:cNvPr>
          <p:cNvSpPr txBox="1"/>
          <p:nvPr/>
        </p:nvSpPr>
        <p:spPr>
          <a:xfrm>
            <a:off x="245148" y="4829353"/>
            <a:ext cx="5393670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O biofilme auxilia na digestão de ruminantes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A utilização de biofilme é amplamente observada em empresas de e em sistemas de tratamento de resíduos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AD8395-BC2A-42B3-AED7-C7106C880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97" t="5864" r="24927" b="883"/>
          <a:stretch/>
        </p:blipFill>
        <p:spPr>
          <a:xfrm>
            <a:off x="5696723" y="4082006"/>
            <a:ext cx="3202129" cy="27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57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3F77CA-9ED1-4CB4-9461-6A16A0B744F7}"/>
              </a:ext>
            </a:extLst>
          </p:cNvPr>
          <p:cNvSpPr txBox="1"/>
          <p:nvPr/>
        </p:nvSpPr>
        <p:spPr>
          <a:xfrm>
            <a:off x="0" y="195318"/>
            <a:ext cx="3670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800" b="1" dirty="0">
                <a:solidFill>
                  <a:srgbClr val="0070C0"/>
                </a:solidFill>
              </a:rPr>
              <a:t>BIOFILME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0B352E-20B7-4D30-9759-D0B536905FCE}"/>
              </a:ext>
            </a:extLst>
          </p:cNvPr>
          <p:cNvSpPr txBox="1"/>
          <p:nvPr/>
        </p:nvSpPr>
        <p:spPr>
          <a:xfrm>
            <a:off x="0" y="733709"/>
            <a:ext cx="216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i="1" dirty="0">
                <a:solidFill>
                  <a:srgbClr val="FF0000"/>
                </a:solidFill>
              </a:rPr>
              <a:t>Malefícios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1E46B5-C83C-4ECC-9A7A-9CFA57465240}"/>
              </a:ext>
            </a:extLst>
          </p:cNvPr>
          <p:cNvSpPr txBox="1"/>
          <p:nvPr/>
        </p:nvSpPr>
        <p:spPr>
          <a:xfrm>
            <a:off x="212036" y="1145044"/>
            <a:ext cx="893196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/>
              <a:t>Os biofilmes são um importante fator para a saúde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/>
              <a:t>Resistência a antimicrobianos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/>
              <a:t>De acordo com a CDC ( Centro de Controle e Prevenção de Doenças) estima-se que 70% das infecções bacterianas envolvam biofilmes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/>
              <a:t>Infecções Nosocomiais – Superfícies Abióticas e Mal uso de Produtos de Desinfecção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200" dirty="0"/>
              <a:t>Pesquisas Científicas com Biofilme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6B84F0-8A83-45E7-891E-D02D79D4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59" y="5114925"/>
            <a:ext cx="7296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92DA48C-05FD-4E14-BFE8-6F6DE041A288}"/>
              </a:ext>
            </a:extLst>
          </p:cNvPr>
          <p:cNvSpPr txBox="1"/>
          <p:nvPr/>
        </p:nvSpPr>
        <p:spPr>
          <a:xfrm>
            <a:off x="145774" y="185530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Crescimento de Culturas Bacterianas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DBE906-B516-4A69-B371-8A2AF9F152C6}"/>
              </a:ext>
            </a:extLst>
          </p:cNvPr>
          <p:cNvSpPr txBox="1"/>
          <p:nvPr/>
        </p:nvSpPr>
        <p:spPr>
          <a:xfrm>
            <a:off x="145774" y="7288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1" dirty="0">
                <a:solidFill>
                  <a:srgbClr val="FF0000"/>
                </a:solidFill>
              </a:rPr>
              <a:t>Divisão Binária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657E15-6605-4D75-8B49-3D0F9592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1127953"/>
            <a:ext cx="4990065" cy="55445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23881C-39CF-439E-89C1-9632036D9B09}"/>
              </a:ext>
            </a:extLst>
          </p:cNvPr>
          <p:cNvSpPr txBox="1"/>
          <p:nvPr/>
        </p:nvSpPr>
        <p:spPr>
          <a:xfrm>
            <a:off x="4969565" y="182789"/>
            <a:ext cx="4028661" cy="34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Crescimento bacteriano se refere ao aumento do número de microrganismos e não a seu tamanho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Algumas espécies bacterianas se reproduzem por brotamento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Algumas se reproduzem por fragmentação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No geral as Bactérias se reproduzem por </a:t>
            </a:r>
            <a:r>
              <a:rPr lang="pt-BR" b="1" dirty="0"/>
              <a:t>fissão binária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E81493-C629-4161-A611-874BEA7FF45F}"/>
              </a:ext>
            </a:extLst>
          </p:cNvPr>
          <p:cNvSpPr txBox="1"/>
          <p:nvPr/>
        </p:nvSpPr>
        <p:spPr>
          <a:xfrm>
            <a:off x="4790661" y="36245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i="1" dirty="0">
                <a:solidFill>
                  <a:srgbClr val="FF0000"/>
                </a:solidFill>
              </a:rPr>
              <a:t>Tempo de Geração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EF6DE5-4659-41EA-8412-8E47E29B9D94}"/>
              </a:ext>
            </a:extLst>
          </p:cNvPr>
          <p:cNvSpPr txBox="1"/>
          <p:nvPr/>
        </p:nvSpPr>
        <p:spPr>
          <a:xfrm>
            <a:off x="4572001" y="4147930"/>
            <a:ext cx="4426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O tempo de crescimento é variável de microrganismo para microrganismo, dependendo de diversos fatores, tais como o ambiental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A maioria das bactérias possuem um potencial de geração de 1-3 horas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058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E2602C-1CE8-4203-BA1B-39F14831D0CD}"/>
              </a:ext>
            </a:extLst>
          </p:cNvPr>
          <p:cNvSpPr txBox="1"/>
          <p:nvPr/>
        </p:nvSpPr>
        <p:spPr>
          <a:xfrm>
            <a:off x="145774" y="185530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Fases de Crescimento Bacteriano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D14D23-1143-46FA-B1FC-970C322DDCA6}"/>
              </a:ext>
            </a:extLst>
          </p:cNvPr>
          <p:cNvSpPr txBox="1"/>
          <p:nvPr/>
        </p:nvSpPr>
        <p:spPr>
          <a:xfrm>
            <a:off x="145774" y="3244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FF0000"/>
                </a:solidFill>
              </a:rPr>
              <a:t>FASE LAG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919384-AF4A-4318-B49A-550D5A583222}"/>
              </a:ext>
            </a:extLst>
          </p:cNvPr>
          <p:cNvSpPr txBox="1"/>
          <p:nvPr/>
        </p:nvSpPr>
        <p:spPr>
          <a:xfrm>
            <a:off x="0" y="3613666"/>
            <a:ext cx="47707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Período de adaptação do microrganismo ao meio de cultura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Pouca ou nenhuma divisão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Duração de horas  a semanas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As células bacterianas não estão dormentes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Período de intensa atividade metabólica (síntese de enzimas e várias moléculas)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7D41C8-02E7-4CC6-B932-42330DC336D6}"/>
              </a:ext>
            </a:extLst>
          </p:cNvPr>
          <p:cNvSpPr txBox="1"/>
          <p:nvPr/>
        </p:nvSpPr>
        <p:spPr>
          <a:xfrm>
            <a:off x="5413513" y="2163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FF0000"/>
                </a:solidFill>
              </a:rPr>
              <a:t>FASE LOG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6E21D34-30C6-4CD3-B664-79F5C3BB6CCD}"/>
              </a:ext>
            </a:extLst>
          </p:cNvPr>
          <p:cNvCxnSpPr/>
          <p:nvPr/>
        </p:nvCxnSpPr>
        <p:spPr>
          <a:xfrm>
            <a:off x="4770783" y="185530"/>
            <a:ext cx="0" cy="656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300C35-7969-4C4E-A327-92247418D324}"/>
              </a:ext>
            </a:extLst>
          </p:cNvPr>
          <p:cNvSpPr txBox="1"/>
          <p:nvPr/>
        </p:nvSpPr>
        <p:spPr>
          <a:xfrm>
            <a:off x="5035826" y="660171"/>
            <a:ext cx="3829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000" dirty="0"/>
              <a:t>Ocorre a divisão celular e entram em um período de crescimento exponencial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000" dirty="0"/>
              <a:t>Reprodução celular mais ativa e o tempo de geração é constante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000" dirty="0"/>
              <a:t>Maior atividade metabólica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DE93A2A-618B-48F1-9014-55E49760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50" y="3767257"/>
            <a:ext cx="3829350" cy="30907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7933F2-B062-40A5-9FB3-E2D85C0E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836"/>
            <a:ext cx="3665748" cy="24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5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A8673E-8F90-4559-B16C-82FC38791784}"/>
              </a:ext>
            </a:extLst>
          </p:cNvPr>
          <p:cNvSpPr txBox="1"/>
          <p:nvPr/>
        </p:nvSpPr>
        <p:spPr>
          <a:xfrm>
            <a:off x="145774" y="185530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Fases de Crescimento Bacteriano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5EA805-52CA-4F95-BC85-EAE380C8C83A}"/>
              </a:ext>
            </a:extLst>
          </p:cNvPr>
          <p:cNvSpPr txBox="1"/>
          <p:nvPr/>
        </p:nvSpPr>
        <p:spPr>
          <a:xfrm>
            <a:off x="145774" y="58564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FF0000"/>
                </a:solidFill>
              </a:rPr>
              <a:t>FASE ESTACIONÁRIA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7024E0-23D0-42F4-823E-24D5E805F0B3}"/>
              </a:ext>
            </a:extLst>
          </p:cNvPr>
          <p:cNvSpPr txBox="1"/>
          <p:nvPr/>
        </p:nvSpPr>
        <p:spPr>
          <a:xfrm>
            <a:off x="-39756" y="1161011"/>
            <a:ext cx="46117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Existe um controle de crescimento durante o desenvolvimento dos microrganismos em placa;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Nesse momento ocorre um equilíbrio entre o número de mortes bacterianas e o crescimento de novas bactérias;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Com isso, a velocidade de reprodução se reduz;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Muitos acreditam que essa fase ocorre quando tem-se redução de disponibilidade de nutrientes no meio e mudanças no pH;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A88508-99FF-4544-8F50-63671C211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2" t="33785" r="13114" b="31114"/>
          <a:stretch/>
        </p:blipFill>
        <p:spPr>
          <a:xfrm>
            <a:off x="145774" y="5337368"/>
            <a:ext cx="3988905" cy="152063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5E05B59-86CE-45D9-8EB2-A424B8F2EDE1}"/>
              </a:ext>
            </a:extLst>
          </p:cNvPr>
          <p:cNvCxnSpPr/>
          <p:nvPr/>
        </p:nvCxnSpPr>
        <p:spPr>
          <a:xfrm>
            <a:off x="4903304" y="185530"/>
            <a:ext cx="0" cy="6573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A81B86-C5F6-45D2-9FFE-E7B999D619D4}"/>
              </a:ext>
            </a:extLst>
          </p:cNvPr>
          <p:cNvSpPr txBox="1"/>
          <p:nvPr/>
        </p:nvSpPr>
        <p:spPr>
          <a:xfrm>
            <a:off x="5128591" y="35480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FF0000"/>
                </a:solidFill>
              </a:rPr>
              <a:t>FASE DE MORTE CELULAR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1E2A788-9698-45A7-9F1D-1BF9D1AC0DA4}"/>
              </a:ext>
            </a:extLst>
          </p:cNvPr>
          <p:cNvSpPr txBox="1"/>
          <p:nvPr/>
        </p:nvSpPr>
        <p:spPr>
          <a:xfrm>
            <a:off x="4890052" y="2835322"/>
            <a:ext cx="41081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manutenção de uma cultura no estado estacionário por longo tempo conduz as células ao processo de morte;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morte celular é acompanhada da lise celular;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Caracterizada como fase de declínio;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Ou seja o número de morte é superior e ultrapassa o número de células novas;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B4367-4FDE-43E4-88E4-3C027A23C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54" b="52077"/>
          <a:stretch/>
        </p:blipFill>
        <p:spPr>
          <a:xfrm>
            <a:off x="5128591" y="923716"/>
            <a:ext cx="3670853" cy="17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056F62-C6BF-40B8-A315-1D62B62A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25" y="1117323"/>
            <a:ext cx="8820150" cy="54027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57F418-9B19-42B9-9D21-C54449900CA0}"/>
              </a:ext>
            </a:extLst>
          </p:cNvPr>
          <p:cNvSpPr txBox="1"/>
          <p:nvPr/>
        </p:nvSpPr>
        <p:spPr>
          <a:xfrm>
            <a:off x="2279374" y="625721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Fases de Crescimento Bacteriano</a:t>
            </a:r>
          </a:p>
        </p:txBody>
      </p:sp>
    </p:spTree>
    <p:extLst>
      <p:ext uri="{BB962C8B-B14F-4D97-AF65-F5344CB8AC3E}">
        <p14:creationId xmlns:p14="http://schemas.microsoft.com/office/powerpoint/2010/main" val="98069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0C9533D-93ED-417A-BA6C-6961D1952F4F}"/>
              </a:ext>
            </a:extLst>
          </p:cNvPr>
          <p:cNvSpPr/>
          <p:nvPr/>
        </p:nvSpPr>
        <p:spPr>
          <a:xfrm>
            <a:off x="278296" y="291548"/>
            <a:ext cx="8534400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i="1" dirty="0"/>
              <a:t>Crescimento Microbiano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502D83-F9D0-4A2E-A121-C699B6A783F6}"/>
              </a:ext>
            </a:extLst>
          </p:cNvPr>
          <p:cNvSpPr txBox="1"/>
          <p:nvPr/>
        </p:nvSpPr>
        <p:spPr>
          <a:xfrm>
            <a:off x="106018" y="1073426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0606CCC-E71E-438D-8752-7F7E50D551DB}"/>
              </a:ext>
            </a:extLst>
          </p:cNvPr>
          <p:cNvSpPr/>
          <p:nvPr/>
        </p:nvSpPr>
        <p:spPr>
          <a:xfrm>
            <a:off x="278296" y="1736035"/>
            <a:ext cx="2107095" cy="4616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/>
              <a:t>Físicos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BCB84AD-91AE-4182-B30C-9084D0E62727}"/>
              </a:ext>
            </a:extLst>
          </p:cNvPr>
          <p:cNvSpPr/>
          <p:nvPr/>
        </p:nvSpPr>
        <p:spPr>
          <a:xfrm>
            <a:off x="2537791" y="1727248"/>
            <a:ext cx="2107095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/>
              <a:t>Químicos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E8AE52-A6DE-4B53-A38C-58733F966B70}"/>
              </a:ext>
            </a:extLst>
          </p:cNvPr>
          <p:cNvSpPr txBox="1"/>
          <p:nvPr/>
        </p:nvSpPr>
        <p:spPr>
          <a:xfrm>
            <a:off x="202095" y="2677373"/>
            <a:ext cx="22594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Físicos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4FCEE4B-2D4C-43D5-B21B-10212DE6689A}"/>
              </a:ext>
            </a:extLst>
          </p:cNvPr>
          <p:cNvCxnSpPr/>
          <p:nvPr/>
        </p:nvCxnSpPr>
        <p:spPr>
          <a:xfrm>
            <a:off x="278296" y="2398644"/>
            <a:ext cx="853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F6FCA2-9DB9-44C5-B81E-FF898A13761A}"/>
              </a:ext>
            </a:extLst>
          </p:cNvPr>
          <p:cNvSpPr txBox="1"/>
          <p:nvPr/>
        </p:nvSpPr>
        <p:spPr>
          <a:xfrm>
            <a:off x="49695" y="3082714"/>
            <a:ext cx="23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i="1" dirty="0"/>
              <a:t>Temperatura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A4240-6A96-4706-A56A-E1E3EFAF42B7}"/>
              </a:ext>
            </a:extLst>
          </p:cNvPr>
          <p:cNvSpPr txBox="1"/>
          <p:nvPr/>
        </p:nvSpPr>
        <p:spPr>
          <a:xfrm>
            <a:off x="106018" y="3452046"/>
            <a:ext cx="34985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maioria dos microrganismos crescem em temperaturas ideais para seu crescimento.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Porém, alguns conseguem resistir a altas temperaturas que outras células, até mesmo eucarióticas não conseguem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Podem ser classificados em: </a:t>
            </a:r>
            <a:r>
              <a:rPr lang="pt-BR" b="1" dirty="0" err="1">
                <a:solidFill>
                  <a:srgbClr val="0070C0"/>
                </a:solidFill>
              </a:rPr>
              <a:t>Psicrófilos</a:t>
            </a:r>
            <a:r>
              <a:rPr lang="pt-BR" b="1" dirty="0">
                <a:solidFill>
                  <a:srgbClr val="0070C0"/>
                </a:solidFill>
              </a:rPr>
              <a:t>, Mesófilo e </a:t>
            </a:r>
            <a:r>
              <a:rPr lang="pt-BR" b="1" dirty="0" err="1">
                <a:solidFill>
                  <a:srgbClr val="0070C0"/>
                </a:solidFill>
              </a:rPr>
              <a:t>Termófilos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91AA60-3A4D-46B9-9B4D-B8BE36DC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4"/>
          <a:stretch/>
        </p:blipFill>
        <p:spPr>
          <a:xfrm>
            <a:off x="3617843" y="3262198"/>
            <a:ext cx="5377068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93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4A3483A-F009-4AD0-AFD2-295EDD404020}"/>
              </a:ext>
            </a:extLst>
          </p:cNvPr>
          <p:cNvSpPr txBox="1"/>
          <p:nvPr/>
        </p:nvSpPr>
        <p:spPr>
          <a:xfrm>
            <a:off x="0" y="251791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rgbClr val="0070C0"/>
                </a:solidFill>
              </a:rPr>
              <a:t>MEDIDA DIRETA DO CRESCIMENTO MICROBIANO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EA7272-85E6-476D-866A-46D7C2375266}"/>
              </a:ext>
            </a:extLst>
          </p:cNvPr>
          <p:cNvSpPr txBox="1"/>
          <p:nvPr/>
        </p:nvSpPr>
        <p:spPr>
          <a:xfrm>
            <a:off x="92765" y="755374"/>
            <a:ext cx="512859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crescimento de populações microbianas pode ser medido por diversas formas: alguns medem o número de células e outros medem a massa total da população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0E0ACA-C303-4176-AB3F-6A030DF79D45}"/>
              </a:ext>
            </a:extLst>
          </p:cNvPr>
          <p:cNvSpPr txBox="1"/>
          <p:nvPr/>
        </p:nvSpPr>
        <p:spPr>
          <a:xfrm>
            <a:off x="92765" y="2199861"/>
            <a:ext cx="323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/>
              <a:t>CONTAGEM EM PLACAS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62D7DD-97A7-4510-89EE-BF8BF6E991E6}"/>
              </a:ext>
            </a:extLst>
          </p:cNvPr>
          <p:cNvSpPr txBox="1"/>
          <p:nvPr/>
        </p:nvSpPr>
        <p:spPr>
          <a:xfrm>
            <a:off x="92764" y="2716696"/>
            <a:ext cx="51285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Método mais utilizado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Mede o número de células viáveis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Desvantagem: necessidade de espera de 24 horas ou mais para que colônias visíveis sejam formadas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Utilização em industrias de laticínios (controle de qualidade do leite)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Princípio: cada bactéria viva cresce e se divide para produzir uma única colônia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UFC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E54F0E-A6C4-4263-B1C9-2EE749EC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366882"/>
            <a:ext cx="3187385" cy="30621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56117E-4BF2-4E7A-B68B-8BA1A296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7" y="3472069"/>
            <a:ext cx="3385931" cy="33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B7E75CE-F43D-4FA0-BAF6-102CE79C2229}"/>
              </a:ext>
            </a:extLst>
          </p:cNvPr>
          <p:cNvSpPr txBox="1"/>
          <p:nvPr/>
        </p:nvSpPr>
        <p:spPr>
          <a:xfrm>
            <a:off x="0" y="172278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rgbClr val="0070C0"/>
                </a:solidFill>
              </a:rPr>
              <a:t>MEDIDA DIRETA DO CRESCIMENTO MICROBIANO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AE4978-581C-47AD-A40B-3D979566D1FB}"/>
              </a:ext>
            </a:extLst>
          </p:cNvPr>
          <p:cNvSpPr txBox="1"/>
          <p:nvPr/>
        </p:nvSpPr>
        <p:spPr>
          <a:xfrm>
            <a:off x="238539" y="515106"/>
            <a:ext cx="477078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Uma recomendação feita pela Food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Drug</a:t>
            </a:r>
            <a:r>
              <a:rPr lang="pt-BR" dirty="0"/>
              <a:t> </a:t>
            </a:r>
            <a:r>
              <a:rPr lang="pt-BR" dirty="0" err="1"/>
              <a:t>Administration</a:t>
            </a:r>
            <a:r>
              <a:rPr lang="pt-BR" dirty="0"/>
              <a:t> é a contagem em placas com somente 25 – 250 colônias, mas muitos microbiologistas preferem placas de 30 a 300 colônias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D583C1-A01F-474E-887B-CACE8E952FA5}"/>
              </a:ext>
            </a:extLst>
          </p:cNvPr>
          <p:cNvSpPr txBox="1"/>
          <p:nvPr/>
        </p:nvSpPr>
        <p:spPr>
          <a:xfrm>
            <a:off x="5459897" y="185290"/>
            <a:ext cx="3392556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/>
              <a:t>Para assegurar que algumas contagens de colônias estejam nessa faixa, o inóculo inicial é diluído varias vezes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1468CF-7E83-4968-AC9D-FC9E9ABFDF4A}"/>
              </a:ext>
            </a:extLst>
          </p:cNvPr>
          <p:cNvSpPr txBox="1"/>
          <p:nvPr/>
        </p:nvSpPr>
        <p:spPr>
          <a:xfrm>
            <a:off x="5844209" y="1807768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2060"/>
                </a:solidFill>
              </a:rPr>
              <a:t>DILUIÇÃO SERIADA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BCEB2B-F141-4FEE-B0E4-1E219434A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479" r="10964" b="18415"/>
          <a:stretch/>
        </p:blipFill>
        <p:spPr>
          <a:xfrm>
            <a:off x="450574" y="2229631"/>
            <a:ext cx="8242852" cy="46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9016E7-4015-46A6-A434-C82BEE48F4DB}"/>
              </a:ext>
            </a:extLst>
          </p:cNvPr>
          <p:cNvSpPr txBox="1"/>
          <p:nvPr/>
        </p:nvSpPr>
        <p:spPr>
          <a:xfrm>
            <a:off x="0" y="172278"/>
            <a:ext cx="345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rgbClr val="0070C0"/>
                </a:solidFill>
              </a:rPr>
              <a:t>MEDIDA DIRETA DO CRESCIMENTO MICROBIANO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FE67EC-5CB6-4165-A047-120B7DE2101A}"/>
              </a:ext>
            </a:extLst>
          </p:cNvPr>
          <p:cNvSpPr txBox="1"/>
          <p:nvPr/>
        </p:nvSpPr>
        <p:spPr>
          <a:xfrm>
            <a:off x="172277" y="891354"/>
            <a:ext cx="328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002060"/>
                </a:solidFill>
              </a:rPr>
              <a:t>INCORPORAÇÃO EM PLACA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D7C8F-4391-4BC3-8F30-FB1A021F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319" t="17069" r="35652" b="11785"/>
          <a:stretch/>
        </p:blipFill>
        <p:spPr>
          <a:xfrm>
            <a:off x="3286539" y="0"/>
            <a:ext cx="5888935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F288DB4-068F-4FD4-9689-8F856874A3A1}"/>
              </a:ext>
            </a:extLst>
          </p:cNvPr>
          <p:cNvSpPr txBox="1"/>
          <p:nvPr/>
        </p:nvSpPr>
        <p:spPr>
          <a:xfrm>
            <a:off x="331304" y="1338470"/>
            <a:ext cx="2835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O meio nutritivo, no qual o ágar é mantido líquido por aquecimento em banho-maria é vertido sobre a amostra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DD8142-1469-4946-8496-6FA36AE8D51F}"/>
              </a:ext>
            </a:extLst>
          </p:cNvPr>
          <p:cNvSpPr txBox="1"/>
          <p:nvPr/>
        </p:nvSpPr>
        <p:spPr>
          <a:xfrm>
            <a:off x="172278" y="2915478"/>
            <a:ext cx="299499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Desvantagens: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</a:rPr>
              <a:t>Microrganismos sensíveis a calor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60"/>
                </a:solidFill>
              </a:rPr>
              <a:t>Métodos que utilizam meios diferenciais não são indicados que se utilizem essa técnica </a:t>
            </a: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470B0ECB-7880-4EA6-BACE-33B656D6AC95}"/>
              </a:ext>
            </a:extLst>
          </p:cNvPr>
          <p:cNvSpPr/>
          <p:nvPr/>
        </p:nvSpPr>
        <p:spPr>
          <a:xfrm>
            <a:off x="1404730" y="5128591"/>
            <a:ext cx="344557" cy="390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4287B6-EFF3-43A1-9360-EAB4091D45AD}"/>
              </a:ext>
            </a:extLst>
          </p:cNvPr>
          <p:cNvSpPr txBox="1"/>
          <p:nvPr/>
        </p:nvSpPr>
        <p:spPr>
          <a:xfrm>
            <a:off x="331304" y="5830957"/>
            <a:ext cx="2650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B050"/>
                </a:solidFill>
              </a:rPr>
              <a:t>Recomenda-se utilização do método de espalhamento em placas</a:t>
            </a:r>
          </a:p>
        </p:txBody>
      </p:sp>
    </p:spTree>
    <p:extLst>
      <p:ext uri="{BB962C8B-B14F-4D97-AF65-F5344CB8AC3E}">
        <p14:creationId xmlns:p14="http://schemas.microsoft.com/office/powerpoint/2010/main" val="4045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CDB3CF-BA27-40E5-A385-A051A100681C}"/>
              </a:ext>
            </a:extLst>
          </p:cNvPr>
          <p:cNvSpPr txBox="1"/>
          <p:nvPr/>
        </p:nvSpPr>
        <p:spPr>
          <a:xfrm>
            <a:off x="0" y="172278"/>
            <a:ext cx="345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rgbClr val="0070C0"/>
                </a:solidFill>
              </a:rPr>
              <a:t>MEDIDA DIRETA DO CRESCIMENTO MICROBIANO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B03E04-05CA-4495-8617-9472BF70DAA4}"/>
              </a:ext>
            </a:extLst>
          </p:cNvPr>
          <p:cNvSpPr txBox="1"/>
          <p:nvPr/>
        </p:nvSpPr>
        <p:spPr>
          <a:xfrm>
            <a:off x="238539" y="1020417"/>
            <a:ext cx="347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rgbClr val="002060"/>
                </a:solidFill>
              </a:rPr>
              <a:t>FILTRAÇÃO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C2FD53-62EE-410E-848C-439257BB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0" t="22998" r="10435" b="13848"/>
          <a:stretch/>
        </p:blipFill>
        <p:spPr>
          <a:xfrm>
            <a:off x="132521" y="1622335"/>
            <a:ext cx="8878957" cy="52166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D5954A8-9324-4D24-8576-1C1F51F26232}"/>
              </a:ext>
            </a:extLst>
          </p:cNvPr>
          <p:cNvSpPr txBox="1"/>
          <p:nvPr/>
        </p:nvSpPr>
        <p:spPr>
          <a:xfrm>
            <a:off x="3697356" y="220198"/>
            <a:ext cx="544664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A água passa através de uma membrana filtrante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O filtro é transferido para uma placa de Petri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Aplicado para detecção de positividade para bactérias e coliformes fecais em alimentos e água</a:t>
            </a:r>
          </a:p>
        </p:txBody>
      </p:sp>
    </p:spTree>
    <p:extLst>
      <p:ext uri="{BB962C8B-B14F-4D97-AF65-F5344CB8AC3E}">
        <p14:creationId xmlns:p14="http://schemas.microsoft.com/office/powerpoint/2010/main" val="416922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15041CB-83D2-43A3-B66C-A78B6AE8A3AF}"/>
              </a:ext>
            </a:extLst>
          </p:cNvPr>
          <p:cNvSpPr txBox="1"/>
          <p:nvPr/>
        </p:nvSpPr>
        <p:spPr>
          <a:xfrm>
            <a:off x="0" y="421863"/>
            <a:ext cx="4678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MEDIDA DIRETA DO CRESCIMENTO MICROBIANO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7C08BE-9B4C-4B28-AE03-5C1C204F649C}"/>
              </a:ext>
            </a:extLst>
          </p:cNvPr>
          <p:cNvSpPr txBox="1"/>
          <p:nvPr/>
        </p:nvSpPr>
        <p:spPr>
          <a:xfrm>
            <a:off x="92765" y="119269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002060"/>
                </a:solidFill>
              </a:rPr>
              <a:t>CONTAGEM MICROSCÓPICA DIRETA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EBFADD-9E8A-4F19-8E64-7BFB97409E62}"/>
              </a:ext>
            </a:extLst>
          </p:cNvPr>
          <p:cNvSpPr txBox="1"/>
          <p:nvPr/>
        </p:nvSpPr>
        <p:spPr>
          <a:xfrm>
            <a:off x="384312" y="1548779"/>
            <a:ext cx="799883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Um volume conhecido de uma suspensão bacteriana é colocado em uma área definida da lâmina microscópica.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Também muito utilizado para contagem de bactérias no leite.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Bactérias moveis dificultam a observação nesse tipo de método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91E538-A289-4B0A-8F7E-72B05742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506" t="20162" r="33189" b="46327"/>
          <a:stretch/>
        </p:blipFill>
        <p:spPr>
          <a:xfrm>
            <a:off x="675859" y="3429000"/>
            <a:ext cx="7415741" cy="33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26EEF1E-109C-4A54-B77E-AD02D179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824" t="35258" r="52465" b="30996"/>
          <a:stretch/>
        </p:blipFill>
        <p:spPr>
          <a:xfrm>
            <a:off x="5489715" y="3745563"/>
            <a:ext cx="3561654" cy="31124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B378F0D-3B58-4387-AD45-32F0910BFF0C}"/>
              </a:ext>
            </a:extLst>
          </p:cNvPr>
          <p:cNvSpPr txBox="1"/>
          <p:nvPr/>
        </p:nvSpPr>
        <p:spPr>
          <a:xfrm>
            <a:off x="-198785" y="-13802"/>
            <a:ext cx="4678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0070C0"/>
                </a:solidFill>
              </a:rPr>
              <a:t>DETERMINAÇÃO DO NÚMERO DE BACTÉRIAS POR MÉTODOS INDIRETOS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E16AF0-4EFC-4865-B8AE-272D9C57946B}"/>
              </a:ext>
            </a:extLst>
          </p:cNvPr>
          <p:cNvSpPr txBox="1"/>
          <p:nvPr/>
        </p:nvSpPr>
        <p:spPr>
          <a:xfrm>
            <a:off x="7713" y="694084"/>
            <a:ext cx="2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rgbClr val="002060"/>
                </a:solidFill>
              </a:rPr>
              <a:t>TURBIDIMETRIA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8688F3-34C0-49EA-AC73-32102BE6CEE6}"/>
              </a:ext>
            </a:extLst>
          </p:cNvPr>
          <p:cNvSpPr txBox="1"/>
          <p:nvPr/>
        </p:nvSpPr>
        <p:spPr>
          <a:xfrm>
            <a:off x="5489715" y="69565"/>
            <a:ext cx="344898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Utilizado no monitoramento microbiano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Consegue-se observar o crescimento de bactérias em meios líquidos pois ele se torna turno e opaco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D607E1-EE4F-4CDA-8EA8-73F0BECC1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0252" t="18002" r="10580" b="15231"/>
          <a:stretch/>
        </p:blipFill>
        <p:spPr>
          <a:xfrm>
            <a:off x="33019" y="1223727"/>
            <a:ext cx="5307609" cy="50866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B7B1BB5-E253-46AC-973D-9F2318F3DFCB}"/>
              </a:ext>
            </a:extLst>
          </p:cNvPr>
          <p:cNvSpPr txBox="1"/>
          <p:nvPr/>
        </p:nvSpPr>
        <p:spPr>
          <a:xfrm>
            <a:off x="5489715" y="2058668"/>
            <a:ext cx="3448988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Espectrofotômetro (um feixe de luz passa através da suspensão bacteriana)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Quanto mais bactérias menos luz parará ao detector (ABSORBÂNCIA)&gt; DO</a:t>
            </a:r>
          </a:p>
        </p:txBody>
      </p:sp>
    </p:spTree>
    <p:extLst>
      <p:ext uri="{BB962C8B-B14F-4D97-AF65-F5344CB8AC3E}">
        <p14:creationId xmlns:p14="http://schemas.microsoft.com/office/powerpoint/2010/main" val="2983643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7E48D1-C2E9-4E66-872E-0928FEC9111F}"/>
              </a:ext>
            </a:extLst>
          </p:cNvPr>
          <p:cNvSpPr/>
          <p:nvPr/>
        </p:nvSpPr>
        <p:spPr>
          <a:xfrm>
            <a:off x="490330" y="609600"/>
            <a:ext cx="8150087" cy="5645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>
                <a:latin typeface="Segoe Print" panose="02000600000000000000" pitchFamily="2" charset="0"/>
              </a:rPr>
              <a:t>Obrigado </a:t>
            </a:r>
          </a:p>
          <a:p>
            <a:pPr algn="ctr"/>
            <a:r>
              <a:rPr lang="pt-BR" sz="8000" dirty="0">
                <a:latin typeface="Segoe Print" panose="02000600000000000000" pitchFamily="2" charset="0"/>
              </a:rPr>
              <a:t>e </a:t>
            </a:r>
          </a:p>
          <a:p>
            <a:pPr algn="ctr"/>
            <a:r>
              <a:rPr lang="pt-BR" sz="8000" dirty="0">
                <a:latin typeface="Segoe Print" panose="02000600000000000000" pitchFamily="2" charset="0"/>
              </a:rPr>
              <a:t>Bons Estudos</a:t>
            </a:r>
          </a:p>
        </p:txBody>
      </p:sp>
    </p:spTree>
    <p:extLst>
      <p:ext uri="{BB962C8B-B14F-4D97-AF65-F5344CB8AC3E}">
        <p14:creationId xmlns:p14="http://schemas.microsoft.com/office/powerpoint/2010/main" val="276755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26D41E1-F408-4DD5-AF22-438600C7AD20}"/>
              </a:ext>
            </a:extLst>
          </p:cNvPr>
          <p:cNvSpPr txBox="1"/>
          <p:nvPr/>
        </p:nvSpPr>
        <p:spPr>
          <a:xfrm>
            <a:off x="3670852" y="5400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19CCAA-05B0-4BAD-B52F-72795809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0" y="660448"/>
            <a:ext cx="8017979" cy="61153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542EA0-3203-483E-8FB5-D47AB656C587}"/>
              </a:ext>
            </a:extLst>
          </p:cNvPr>
          <p:cNvSpPr txBox="1"/>
          <p:nvPr/>
        </p:nvSpPr>
        <p:spPr>
          <a:xfrm>
            <a:off x="0" y="749468"/>
            <a:ext cx="23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i="1" dirty="0"/>
              <a:t>Temperatura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3057E8-4DD1-4776-9E7F-7D1B5C283EC1}"/>
              </a:ext>
            </a:extLst>
          </p:cNvPr>
          <p:cNvSpPr txBox="1"/>
          <p:nvPr/>
        </p:nvSpPr>
        <p:spPr>
          <a:xfrm>
            <a:off x="76201" y="291116"/>
            <a:ext cx="22594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Físicos</a:t>
            </a:r>
          </a:p>
        </p:txBody>
      </p:sp>
    </p:spTree>
    <p:extLst>
      <p:ext uri="{BB962C8B-B14F-4D97-AF65-F5344CB8AC3E}">
        <p14:creationId xmlns:p14="http://schemas.microsoft.com/office/powerpoint/2010/main" val="170097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6DF802F-B466-43DC-A132-A3B64E29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63" y="1871426"/>
            <a:ext cx="2749412" cy="27494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6C0E786-A38B-488B-A81E-7F93DC172951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Físicos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CAFC2F-2D94-4DE6-A6E5-5B7F976406C6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137CF1-0076-4A3C-A7BB-B92DE6B5DDC2}"/>
              </a:ext>
            </a:extLst>
          </p:cNvPr>
          <p:cNvSpPr txBox="1"/>
          <p:nvPr/>
        </p:nvSpPr>
        <p:spPr>
          <a:xfrm>
            <a:off x="38100" y="1200907"/>
            <a:ext cx="23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i="1" dirty="0"/>
              <a:t>Temperatura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F0E1EC-D26A-4EE3-ACF0-DEB5C0F3E8E5}"/>
              </a:ext>
            </a:extLst>
          </p:cNvPr>
          <p:cNvSpPr txBox="1"/>
          <p:nvPr/>
        </p:nvSpPr>
        <p:spPr>
          <a:xfrm>
            <a:off x="76201" y="1775791"/>
            <a:ext cx="3965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refrigeração é o método mais comum de preservação dos alimentos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velocidade de reprodução bacteriana é mais baixa em temperaturas de refrigeração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/>
              <a:t>A deterioração de alimentos podem ser observadas pela formação de micélio fúngico, limo em alimentos ou alteração de cor e sabor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 err="1"/>
              <a:t>Mésofilos</a:t>
            </a:r>
            <a:r>
              <a:rPr lang="pt-BR" dirty="0"/>
              <a:t> (20-40 graus), são os microrganismos mais comuns.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/>
          </a:p>
          <a:p>
            <a:pPr algn="ctr"/>
            <a:r>
              <a:rPr lang="pt-BR" b="1" dirty="0">
                <a:solidFill>
                  <a:srgbClr val="0070C0"/>
                </a:solidFill>
              </a:rPr>
              <a:t>Bactérias Patogênicas – melhor crescimento a 37 Graus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66467E-9BEC-436E-B7F7-DF364686E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" t="2275" r="2785" b="4474"/>
          <a:stretch/>
        </p:blipFill>
        <p:spPr>
          <a:xfrm>
            <a:off x="5337106" y="59529"/>
            <a:ext cx="3644347" cy="228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A9A988-4D87-4598-A680-38E3113B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44" y="4515716"/>
            <a:ext cx="4103829" cy="22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459EADC-1391-48F8-B043-18FD7EBC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7" b="16431"/>
          <a:stretch/>
        </p:blipFill>
        <p:spPr>
          <a:xfrm>
            <a:off x="5369614" y="119998"/>
            <a:ext cx="3698185" cy="14799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601BBCC-8DB2-4DF0-AE56-EBA46EC5F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13" y="1675464"/>
            <a:ext cx="3547196" cy="23777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4C10934-28DA-4816-8F09-31F0912AA814}"/>
              </a:ext>
            </a:extLst>
          </p:cNvPr>
          <p:cNvSpPr txBox="1"/>
          <p:nvPr/>
        </p:nvSpPr>
        <p:spPr>
          <a:xfrm>
            <a:off x="76201" y="1831861"/>
            <a:ext cx="49066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dirty="0">
                <a:solidFill>
                  <a:srgbClr val="0070C0"/>
                </a:solidFill>
              </a:rPr>
              <a:t>Bactérias crescem melhor em pH neutro (6,5 – 7,5).</a:t>
            </a:r>
          </a:p>
          <a:p>
            <a:pPr algn="just"/>
            <a:endParaRPr lang="pt-BR" dirty="0"/>
          </a:p>
          <a:p>
            <a:pPr algn="just"/>
            <a:r>
              <a:rPr lang="pt-BR" sz="2000" dirty="0"/>
              <a:t>• Bactérias acidófilas – crescem em pH ácido.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• Fungos crescem em pH mais ácido do que as bactérias - geralmente 5 – 6.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• Culturas em laboratório – produzem ácidos que interferem com seu próprio crescimento.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• Sais de fosfato são utilizados para a manutenção do pH do meio – não são tóxicos e fornecem nutriente essencial para o crescimento.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32C431-DDF7-4C1E-9014-16A5B796B584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Físicos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404843-6F9B-4C46-98CF-C70FDB5F5BDD}"/>
              </a:ext>
            </a:extLst>
          </p:cNvPr>
          <p:cNvSpPr txBox="1"/>
          <p:nvPr/>
        </p:nvSpPr>
        <p:spPr>
          <a:xfrm>
            <a:off x="76201" y="1223990"/>
            <a:ext cx="233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b="1" i="1" dirty="0"/>
              <a:t>pH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3E976CA-3F4B-407A-B96B-CD7DF2DFF6A1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B9E854A-C559-419E-AD5C-C0B146B3D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7" t="7246"/>
          <a:stretch/>
        </p:blipFill>
        <p:spPr>
          <a:xfrm>
            <a:off x="5931136" y="4204251"/>
            <a:ext cx="3212864" cy="25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D14363-9004-441C-B7DF-103E8140DAF9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E15A14-FF87-4397-A9F4-FF4D3F4DAB0C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Físicos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4AE61B-68E4-4BDA-B1B8-A4E5A88A6726}"/>
              </a:ext>
            </a:extLst>
          </p:cNvPr>
          <p:cNvSpPr txBox="1"/>
          <p:nvPr/>
        </p:nvSpPr>
        <p:spPr>
          <a:xfrm>
            <a:off x="76200" y="1223990"/>
            <a:ext cx="295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b="1" i="1" dirty="0"/>
              <a:t>Pressão Osmótica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506BA2-E85F-4E50-A661-74384B71A5C0}"/>
              </a:ext>
            </a:extLst>
          </p:cNvPr>
          <p:cNvSpPr txBox="1"/>
          <p:nvPr/>
        </p:nvSpPr>
        <p:spPr>
          <a:xfrm>
            <a:off x="198783" y="1722783"/>
            <a:ext cx="8759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Os microrganismos obtém a maioria dos seus nutrientes da água presente no seu meio ambiente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Sua composição é de cerca de 80-90% de água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Pressões osmóticas elevadas retiram água das bactérias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FB2432-97CC-4AF0-9705-E581C66D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543" t="48002" r="22753" b="18487"/>
          <a:stretch/>
        </p:blipFill>
        <p:spPr>
          <a:xfrm>
            <a:off x="-1" y="3498115"/>
            <a:ext cx="8759687" cy="328934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0D0805-2D2A-4323-96A4-0F144B1E8D9F}"/>
              </a:ext>
            </a:extLst>
          </p:cNvPr>
          <p:cNvSpPr txBox="1"/>
          <p:nvPr/>
        </p:nvSpPr>
        <p:spPr>
          <a:xfrm>
            <a:off x="5883965" y="4399722"/>
            <a:ext cx="3074505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Halófilos extremos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Halófilos obrigatórios (microrganismos do Mar Morto)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Halófilos facultativos (5% - 15% de Sal)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9257FF-0EE2-43CE-9EF5-4246C4F2797B}"/>
              </a:ext>
            </a:extLst>
          </p:cNvPr>
          <p:cNvSpPr txBox="1"/>
          <p:nvPr/>
        </p:nvSpPr>
        <p:spPr>
          <a:xfrm>
            <a:off x="5883965" y="6268278"/>
            <a:ext cx="307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* Cuidado com ambientes hipotônicos (água destilada)</a:t>
            </a:r>
          </a:p>
        </p:txBody>
      </p:sp>
    </p:spTree>
    <p:extLst>
      <p:ext uri="{BB962C8B-B14F-4D97-AF65-F5344CB8AC3E}">
        <p14:creationId xmlns:p14="http://schemas.microsoft.com/office/powerpoint/2010/main" val="242249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DFB9E94-9FE1-4FDE-837F-4F0752A42EC9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F58938-A866-4489-9ECB-5321453CF422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Químicos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5C5709-2E5C-4630-A99A-5DB31EDA8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47" t="41205" r="20725" b="7145"/>
          <a:stretch/>
        </p:blipFill>
        <p:spPr>
          <a:xfrm>
            <a:off x="76201" y="1881809"/>
            <a:ext cx="4376529" cy="321157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826CC9-3C34-42E2-B891-318DC3277112}"/>
              </a:ext>
            </a:extLst>
          </p:cNvPr>
          <p:cNvSpPr txBox="1"/>
          <p:nvPr/>
        </p:nvSpPr>
        <p:spPr>
          <a:xfrm>
            <a:off x="0" y="1523160"/>
            <a:ext cx="295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b="1" i="1" dirty="0"/>
              <a:t>Carbono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B8B42E-4879-4A6A-B5CB-4F390BA67BE7}"/>
              </a:ext>
            </a:extLst>
          </p:cNvPr>
          <p:cNvSpPr txBox="1"/>
          <p:nvPr/>
        </p:nvSpPr>
        <p:spPr>
          <a:xfrm>
            <a:off x="225287" y="5093381"/>
            <a:ext cx="393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70C0"/>
                </a:solidFill>
              </a:rPr>
              <a:t>É o Esqueleto estrutural da matéria viva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6B9A5E-004B-4A92-914F-1FF620B49294}"/>
              </a:ext>
            </a:extLst>
          </p:cNvPr>
          <p:cNvSpPr txBox="1"/>
          <p:nvPr/>
        </p:nvSpPr>
        <p:spPr>
          <a:xfrm>
            <a:off x="4449417" y="3385221"/>
            <a:ext cx="461838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i="1" dirty="0">
                <a:solidFill>
                  <a:srgbClr val="0070C0"/>
                </a:solidFill>
              </a:rPr>
              <a:t>Fonte de Carbono:</a:t>
            </a:r>
          </a:p>
          <a:p>
            <a:pPr algn="just"/>
            <a:endParaRPr lang="pt-BR" b="1" i="1" dirty="0">
              <a:solidFill>
                <a:srgbClr val="0070C0"/>
              </a:solidFill>
            </a:endParaRPr>
          </a:p>
          <a:p>
            <a:pPr algn="just"/>
            <a:r>
              <a:rPr lang="pt-BR" dirty="0"/>
              <a:t>- </a:t>
            </a:r>
            <a:r>
              <a:rPr lang="pt-BR" b="1" dirty="0"/>
              <a:t>Compostos orgânicos </a:t>
            </a:r>
            <a:r>
              <a:rPr lang="pt-BR" b="1" i="1" dirty="0">
                <a:solidFill>
                  <a:srgbClr val="FF0000"/>
                </a:solidFill>
              </a:rPr>
              <a:t>(microrganismos heterotróficos)</a:t>
            </a:r>
            <a:r>
              <a:rPr lang="pt-BR" dirty="0"/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carboidratos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lipídeos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proteínas</a:t>
            </a:r>
          </a:p>
          <a:p>
            <a:pPr algn="just"/>
            <a:r>
              <a:rPr lang="pt-BR" dirty="0"/>
              <a:t>- </a:t>
            </a:r>
            <a:r>
              <a:rPr lang="pt-BR" b="1" dirty="0"/>
              <a:t>Dióxido de carbono </a:t>
            </a:r>
            <a:r>
              <a:rPr lang="pt-BR" b="1" i="1" dirty="0">
                <a:solidFill>
                  <a:srgbClr val="FF0000"/>
                </a:solidFill>
              </a:rPr>
              <a:t>(microrganismos autotróficos):</a:t>
            </a:r>
          </a:p>
          <a:p>
            <a:pPr algn="just"/>
            <a:r>
              <a:rPr lang="pt-BR" dirty="0"/>
              <a:t>É a forma mais oxidada do carbono, assim a fonte de energia deve vir da luz ou compostos inorgânicos.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1CAE2B3-4479-4395-8271-9F7E60205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t="24478" r="4950" b="26552"/>
          <a:stretch/>
        </p:blipFill>
        <p:spPr>
          <a:xfrm>
            <a:off x="4525618" y="1941460"/>
            <a:ext cx="4618382" cy="144376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EF4901-A294-455B-8260-B8D2623AA58F}"/>
              </a:ext>
            </a:extLst>
          </p:cNvPr>
          <p:cNvSpPr txBox="1"/>
          <p:nvPr/>
        </p:nvSpPr>
        <p:spPr>
          <a:xfrm>
            <a:off x="0" y="1195289"/>
            <a:ext cx="461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Macronutrientes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5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B2E4C4-CA2A-4BAD-BE04-A6678040D1F6}"/>
              </a:ext>
            </a:extLst>
          </p:cNvPr>
          <p:cNvSpPr txBox="1"/>
          <p:nvPr/>
        </p:nvSpPr>
        <p:spPr>
          <a:xfrm>
            <a:off x="0" y="214305"/>
            <a:ext cx="560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b="1" i="1" dirty="0">
                <a:solidFill>
                  <a:srgbClr val="C00000"/>
                </a:solidFill>
              </a:rPr>
              <a:t>Fatores necessários para o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B7E773-D85D-4937-916A-A9C794293CE9}"/>
              </a:ext>
            </a:extLst>
          </p:cNvPr>
          <p:cNvSpPr txBox="1"/>
          <p:nvPr/>
        </p:nvSpPr>
        <p:spPr>
          <a:xfrm>
            <a:off x="76201" y="808492"/>
            <a:ext cx="22594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Fatores Químicos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C0BFBE-6EB4-4D9D-9AA4-12DF1C18F13E}"/>
              </a:ext>
            </a:extLst>
          </p:cNvPr>
          <p:cNvSpPr txBox="1"/>
          <p:nvPr/>
        </p:nvSpPr>
        <p:spPr>
          <a:xfrm>
            <a:off x="76201" y="1379954"/>
            <a:ext cx="388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b="1" i="1" dirty="0">
                <a:solidFill>
                  <a:schemeClr val="accent6">
                    <a:lumMod val="75000"/>
                  </a:schemeClr>
                </a:solidFill>
              </a:rPr>
              <a:t>Nitrogênio, Fósforo e Enxofre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2CABFF-8F1F-4590-A9F1-F39B3D4C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1" t="40784" r="16087" b="19776"/>
          <a:stretch/>
        </p:blipFill>
        <p:spPr>
          <a:xfrm>
            <a:off x="225286" y="2025731"/>
            <a:ext cx="8494644" cy="4023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A67CD20-901B-4173-A911-7EA9C41701AD}"/>
              </a:ext>
            </a:extLst>
          </p:cNvPr>
          <p:cNvSpPr txBox="1"/>
          <p:nvPr/>
        </p:nvSpPr>
        <p:spPr>
          <a:xfrm>
            <a:off x="76201" y="1166184"/>
            <a:ext cx="461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Macronutrientes</a:t>
            </a:r>
          </a:p>
        </p:txBody>
      </p:sp>
    </p:spTree>
    <p:extLst>
      <p:ext uri="{BB962C8B-B14F-4D97-AF65-F5344CB8AC3E}">
        <p14:creationId xmlns:p14="http://schemas.microsoft.com/office/powerpoint/2010/main" val="272243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7F483AC-FADC-408D-8599-55AEC30BAFCD}"/>
              </a:ext>
            </a:extLst>
          </p:cNvPr>
          <p:cNvSpPr txBox="1"/>
          <p:nvPr/>
        </p:nvSpPr>
        <p:spPr>
          <a:xfrm>
            <a:off x="255104" y="406209"/>
            <a:ext cx="8633791" cy="60631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COMPONENTES CELULARES</a:t>
            </a:r>
          </a:p>
          <a:p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 </a:t>
            </a:r>
            <a:r>
              <a:rPr lang="pt-BR" sz="2000" b="1" i="1" dirty="0"/>
              <a:t>Outros macronutrientes:</a:t>
            </a:r>
          </a:p>
          <a:p>
            <a:endParaRPr lang="pt-BR" sz="2000" b="1" i="1" dirty="0"/>
          </a:p>
          <a:p>
            <a:r>
              <a:rPr lang="pt-BR" sz="2000" dirty="0"/>
              <a:t> P – Síntese de ácidos nucléicos, ATP </a:t>
            </a:r>
          </a:p>
          <a:p>
            <a:endParaRPr lang="pt-BR" sz="2000" dirty="0"/>
          </a:p>
          <a:p>
            <a:r>
              <a:rPr lang="pt-BR" sz="2000" dirty="0"/>
              <a:t> S – Estabilidade de aminoácidos, componente de vitaminas</a:t>
            </a:r>
          </a:p>
          <a:p>
            <a:endParaRPr lang="pt-BR" sz="2000" dirty="0"/>
          </a:p>
          <a:p>
            <a:r>
              <a:rPr lang="pt-BR" sz="2000" dirty="0"/>
              <a:t> K – Atividade de enzimas</a:t>
            </a:r>
          </a:p>
          <a:p>
            <a:endParaRPr lang="pt-BR" sz="2000" dirty="0"/>
          </a:p>
          <a:p>
            <a:r>
              <a:rPr lang="pt-BR" sz="2000" dirty="0"/>
              <a:t> Mg – Estabilidade dos ribossomos</a:t>
            </a:r>
          </a:p>
          <a:p>
            <a:endParaRPr lang="pt-BR" sz="2000" dirty="0"/>
          </a:p>
          <a:p>
            <a:r>
              <a:rPr lang="pt-BR" sz="2000" dirty="0"/>
              <a:t> Ca – Estabilidade da parede celular e </a:t>
            </a:r>
            <a:r>
              <a:rPr lang="pt-BR" sz="2000" dirty="0" err="1"/>
              <a:t>termoestabilidade</a:t>
            </a:r>
            <a:r>
              <a:rPr lang="pt-BR" sz="2000" dirty="0"/>
              <a:t> de endósporos </a:t>
            </a:r>
          </a:p>
          <a:p>
            <a:endParaRPr lang="pt-BR" sz="2000" dirty="0"/>
          </a:p>
          <a:p>
            <a:r>
              <a:rPr lang="pt-BR" sz="2000" dirty="0"/>
              <a:t> Na – Requerido em maior quantidade por microrganismos marinhos. Bactérias </a:t>
            </a:r>
            <a:r>
              <a:rPr lang="pt-BR" sz="2000" dirty="0" err="1"/>
              <a:t>halofílicas</a:t>
            </a:r>
            <a:r>
              <a:rPr lang="pt-BR" sz="2000" dirty="0"/>
              <a:t> extremas não crescem com menos de 15% de sal.</a:t>
            </a:r>
          </a:p>
          <a:p>
            <a:endParaRPr lang="pt-BR" sz="2000" dirty="0"/>
          </a:p>
          <a:p>
            <a:r>
              <a:rPr lang="pt-BR" sz="2000" dirty="0"/>
              <a:t> Fe – Papel-chave na respiração, componente dos citocromos e das proteínas envolvidas no transporte de elétrons.</a:t>
            </a:r>
          </a:p>
        </p:txBody>
      </p:sp>
    </p:spTree>
    <p:extLst>
      <p:ext uri="{BB962C8B-B14F-4D97-AF65-F5344CB8AC3E}">
        <p14:creationId xmlns:p14="http://schemas.microsoft.com/office/powerpoint/2010/main" val="886231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1356</Words>
  <Application>Microsoft Office PowerPoint</Application>
  <PresentationFormat>Apresentação na tela (4:3)</PresentationFormat>
  <Paragraphs>242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Segoe Print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Henrique Cunha Fontenelle</dc:creator>
  <cp:lastModifiedBy>Pedro Fontenelle</cp:lastModifiedBy>
  <cp:revision>26</cp:revision>
  <dcterms:created xsi:type="dcterms:W3CDTF">2022-01-15T19:01:32Z</dcterms:created>
  <dcterms:modified xsi:type="dcterms:W3CDTF">2024-08-20T19:35:47Z</dcterms:modified>
</cp:coreProperties>
</file>